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60" r:id="rId5"/>
    <p:sldId id="261" r:id="rId6"/>
    <p:sldId id="262" r:id="rId7"/>
    <p:sldId id="263" r:id="rId8"/>
    <p:sldId id="264" r:id="rId9"/>
    <p:sldId id="266" r:id="rId10"/>
    <p:sldId id="267" r:id="rId11"/>
    <p:sldId id="269" r:id="rId12"/>
    <p:sldId id="265" r:id="rId13"/>
    <p:sldId id="270" r:id="rId14"/>
    <p:sldId id="273" r:id="rId15"/>
    <p:sldId id="271" r:id="rId16"/>
    <p:sldId id="278" r:id="rId17"/>
    <p:sldId id="279" r:id="rId18"/>
    <p:sldId id="280" r:id="rId19"/>
    <p:sldId id="281" r:id="rId20"/>
    <p:sldId id="282" r:id="rId21"/>
    <p:sldId id="283" r:id="rId22"/>
    <p:sldId id="274" r:id="rId23"/>
    <p:sldId id="277" r:id="rId24"/>
    <p:sldId id="275" r:id="rId25"/>
    <p:sldId id="276" r:id="rId26"/>
    <p:sldId id="28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58"/>
    <p:restoredTop sz="95179"/>
  </p:normalViewPr>
  <p:slideViewPr>
    <p:cSldViewPr snapToGrid="0" snapToObjects="1">
      <p:cViewPr varScale="1">
        <p:scale>
          <a:sx n="96" d="100"/>
          <a:sy n="96" d="100"/>
        </p:scale>
        <p:origin x="3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
Tweede niveau
Derde niveau
Vierde niveau
Vijfde niveau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
Tweede niveau
Derde niveau
Vierde niveau
Vijfde niveau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
Tweede niveau
Derde niveau
Vierde niveau
Vijfde niveau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4/15/24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E83D7-5CC4-074C-BB43-C4CF241584A8}"/>
              </a:ext>
            </a:extLst>
          </p:cNvPr>
          <p:cNvSpPr>
            <a:spLocks noGrp="1"/>
          </p:cNvSpPr>
          <p:nvPr>
            <p:ph type="ctrTitle"/>
          </p:nvPr>
        </p:nvSpPr>
        <p:spPr/>
        <p:txBody>
          <a:bodyPr/>
          <a:lstStyle/>
          <a:p>
            <a:r>
              <a:rPr lang="nl-NL" dirty="0"/>
              <a:t>Masterclass Scenario’s</a:t>
            </a:r>
          </a:p>
        </p:txBody>
      </p:sp>
      <p:sp>
        <p:nvSpPr>
          <p:cNvPr id="3" name="Ondertitel 2">
            <a:extLst>
              <a:ext uri="{FF2B5EF4-FFF2-40B4-BE49-F238E27FC236}">
                <a16:creationId xmlns:a16="http://schemas.microsoft.com/office/drawing/2014/main" id="{712042BA-551B-F940-8025-941103566F0F}"/>
              </a:ext>
            </a:extLst>
          </p:cNvPr>
          <p:cNvSpPr>
            <a:spLocks noGrp="1"/>
          </p:cNvSpPr>
          <p:nvPr>
            <p:ph type="subTitle" idx="1"/>
          </p:nvPr>
        </p:nvSpPr>
        <p:spPr/>
        <p:txBody>
          <a:bodyPr/>
          <a:lstStyle/>
          <a:p>
            <a:r>
              <a:rPr lang="nl-NL" dirty="0"/>
              <a:t>Probleemscenario’s en Resultaatscenario’s</a:t>
            </a:r>
          </a:p>
        </p:txBody>
      </p:sp>
    </p:spTree>
    <p:extLst>
      <p:ext uri="{BB962C8B-B14F-4D97-AF65-F5344CB8AC3E}">
        <p14:creationId xmlns:p14="http://schemas.microsoft.com/office/powerpoint/2010/main" val="158098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A0577-1313-DA4D-AA22-D71F81BB0A84}"/>
              </a:ext>
            </a:extLst>
          </p:cNvPr>
          <p:cNvSpPr>
            <a:spLocks noGrp="1"/>
          </p:cNvSpPr>
          <p:nvPr>
            <p:ph type="title"/>
          </p:nvPr>
        </p:nvSpPr>
        <p:spPr/>
        <p:txBody>
          <a:bodyPr/>
          <a:lstStyle/>
          <a:p>
            <a:r>
              <a:rPr lang="nl-NL" dirty="0"/>
              <a:t>Start met de problemen</a:t>
            </a:r>
          </a:p>
        </p:txBody>
      </p:sp>
      <p:pic>
        <p:nvPicPr>
          <p:cNvPr id="15" name="Tijdelijke aanduiding voor inhoud 14">
            <a:extLst>
              <a:ext uri="{FF2B5EF4-FFF2-40B4-BE49-F238E27FC236}">
                <a16:creationId xmlns:a16="http://schemas.microsoft.com/office/drawing/2014/main" id="{4A654163-5342-A74E-AF04-83AE20CAAEC0}"/>
              </a:ext>
            </a:extLst>
          </p:cNvPr>
          <p:cNvPicPr>
            <a:picLocks noGrp="1" noChangeAspect="1"/>
          </p:cNvPicPr>
          <p:nvPr>
            <p:ph sz="half" idx="1"/>
          </p:nvPr>
        </p:nvPicPr>
        <p:blipFill>
          <a:blip r:embed="rId2"/>
          <a:stretch>
            <a:fillRect/>
          </a:stretch>
        </p:blipFill>
        <p:spPr>
          <a:xfrm>
            <a:off x="828675" y="2160588"/>
            <a:ext cx="3881437" cy="3881437"/>
          </a:xfrm>
        </p:spPr>
      </p:pic>
      <p:pic>
        <p:nvPicPr>
          <p:cNvPr id="17" name="Tijdelijke aanduiding voor inhoud 16">
            <a:extLst>
              <a:ext uri="{FF2B5EF4-FFF2-40B4-BE49-F238E27FC236}">
                <a16:creationId xmlns:a16="http://schemas.microsoft.com/office/drawing/2014/main" id="{E194D649-CF88-454E-9A40-B2875DC5CFAA}"/>
              </a:ext>
            </a:extLst>
          </p:cNvPr>
          <p:cNvPicPr>
            <a:picLocks noGrp="1" noChangeAspect="1"/>
          </p:cNvPicPr>
          <p:nvPr>
            <p:ph sz="half" idx="2"/>
          </p:nvPr>
        </p:nvPicPr>
        <p:blipFill>
          <a:blip r:embed="rId3"/>
          <a:stretch>
            <a:fillRect/>
          </a:stretch>
        </p:blipFill>
        <p:spPr>
          <a:xfrm>
            <a:off x="5241131" y="2160588"/>
            <a:ext cx="3881437" cy="3881437"/>
          </a:xfrm>
        </p:spPr>
      </p:pic>
      <p:sp>
        <p:nvSpPr>
          <p:cNvPr id="18" name="Ovale toelichting 17">
            <a:extLst>
              <a:ext uri="{FF2B5EF4-FFF2-40B4-BE49-F238E27FC236}">
                <a16:creationId xmlns:a16="http://schemas.microsoft.com/office/drawing/2014/main" id="{3ABB7084-855D-F041-9D08-2150B1016E0F}"/>
              </a:ext>
            </a:extLst>
          </p:cNvPr>
          <p:cNvSpPr/>
          <p:nvPr/>
        </p:nvSpPr>
        <p:spPr>
          <a:xfrm>
            <a:off x="7129462" y="371476"/>
            <a:ext cx="3157537" cy="2000250"/>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3600" dirty="0"/>
              <a:t>4 tot 6 (of 3-7?)</a:t>
            </a:r>
          </a:p>
        </p:txBody>
      </p:sp>
    </p:spTree>
    <p:extLst>
      <p:ext uri="{BB962C8B-B14F-4D97-AF65-F5344CB8AC3E}">
        <p14:creationId xmlns:p14="http://schemas.microsoft.com/office/powerpoint/2010/main" val="104174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F9B4875-6ACB-164E-BBB0-94AA05F24FE2}"/>
              </a:ext>
            </a:extLst>
          </p:cNvPr>
          <p:cNvSpPr>
            <a:spLocks noGrp="1"/>
          </p:cNvSpPr>
          <p:nvPr>
            <p:ph type="title"/>
          </p:nvPr>
        </p:nvSpPr>
        <p:spPr/>
        <p:txBody>
          <a:bodyPr>
            <a:normAutofit/>
          </a:bodyPr>
          <a:lstStyle/>
          <a:p>
            <a:r>
              <a:rPr lang="nl-NL" dirty="0"/>
              <a:t>Daarna hetzelfde proces voor de verlangens/oplossingen/resultaten</a:t>
            </a:r>
          </a:p>
        </p:txBody>
      </p:sp>
      <p:pic>
        <p:nvPicPr>
          <p:cNvPr id="7" name="Tijdelijke aanduiding voor inhoud 6">
            <a:extLst>
              <a:ext uri="{FF2B5EF4-FFF2-40B4-BE49-F238E27FC236}">
                <a16:creationId xmlns:a16="http://schemas.microsoft.com/office/drawing/2014/main" id="{E1A480D4-4672-374B-BE21-744C7AC1B5DE}"/>
              </a:ext>
            </a:extLst>
          </p:cNvPr>
          <p:cNvPicPr>
            <a:picLocks noGrp="1" noChangeAspect="1"/>
          </p:cNvPicPr>
          <p:nvPr>
            <p:ph sz="half" idx="1"/>
          </p:nvPr>
        </p:nvPicPr>
        <p:blipFill>
          <a:blip r:embed="rId2"/>
          <a:stretch>
            <a:fillRect/>
          </a:stretch>
        </p:blipFill>
        <p:spPr>
          <a:xfrm>
            <a:off x="828675" y="2160588"/>
            <a:ext cx="3881437" cy="3881437"/>
          </a:xfrm>
        </p:spPr>
      </p:pic>
      <p:pic>
        <p:nvPicPr>
          <p:cNvPr id="9" name="Tijdelijke aanduiding voor inhoud 8">
            <a:extLst>
              <a:ext uri="{FF2B5EF4-FFF2-40B4-BE49-F238E27FC236}">
                <a16:creationId xmlns:a16="http://schemas.microsoft.com/office/drawing/2014/main" id="{C394B8DC-0B10-4B40-BD43-3C1DC67E5A16}"/>
              </a:ext>
            </a:extLst>
          </p:cNvPr>
          <p:cNvPicPr>
            <a:picLocks noGrp="1" noChangeAspect="1"/>
          </p:cNvPicPr>
          <p:nvPr>
            <p:ph sz="half" idx="2"/>
          </p:nvPr>
        </p:nvPicPr>
        <p:blipFill>
          <a:blip r:embed="rId3"/>
          <a:stretch>
            <a:fillRect/>
          </a:stretch>
        </p:blipFill>
        <p:spPr>
          <a:xfrm>
            <a:off x="5241131" y="2160588"/>
            <a:ext cx="3881437" cy="3881437"/>
          </a:xfrm>
        </p:spPr>
      </p:pic>
      <p:sp>
        <p:nvSpPr>
          <p:cNvPr id="10" name="Ovale toelichting 9">
            <a:extLst>
              <a:ext uri="{FF2B5EF4-FFF2-40B4-BE49-F238E27FC236}">
                <a16:creationId xmlns:a16="http://schemas.microsoft.com/office/drawing/2014/main" id="{0C93CE4C-5A07-5D47-83FB-971941679FA7}"/>
              </a:ext>
            </a:extLst>
          </p:cNvPr>
          <p:cNvSpPr/>
          <p:nvPr/>
        </p:nvSpPr>
        <p:spPr>
          <a:xfrm>
            <a:off x="9034463" y="371061"/>
            <a:ext cx="3157537" cy="2000250"/>
          </a:xfrm>
          <a:prstGeom prst="wedgeEllipseCallout">
            <a:avLst>
              <a:gd name="adj1" fmla="val -63819"/>
              <a:gd name="adj2" fmla="val 75357"/>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4400" dirty="0"/>
              <a:t>4 tot 6 (of 3-7)</a:t>
            </a:r>
          </a:p>
        </p:txBody>
      </p:sp>
    </p:spTree>
    <p:extLst>
      <p:ext uri="{BB962C8B-B14F-4D97-AF65-F5344CB8AC3E}">
        <p14:creationId xmlns:p14="http://schemas.microsoft.com/office/powerpoint/2010/main" val="383934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CF45905-5AAB-8749-B55E-531468E749CE}"/>
              </a:ext>
            </a:extLst>
          </p:cNvPr>
          <p:cNvSpPr>
            <a:spLocks noGrp="1"/>
          </p:cNvSpPr>
          <p:nvPr>
            <p:ph type="title"/>
          </p:nvPr>
        </p:nvSpPr>
        <p:spPr/>
        <p:txBody>
          <a:bodyPr/>
          <a:lstStyle/>
          <a:p>
            <a:r>
              <a:rPr lang="nl-NL" dirty="0"/>
              <a:t>Probleem &amp; oplossing/resultaat spiegelen elkaar bij voorkeur</a:t>
            </a:r>
          </a:p>
        </p:txBody>
      </p:sp>
      <p:pic>
        <p:nvPicPr>
          <p:cNvPr id="8" name="Tijdelijke aanduiding voor inhoud 7">
            <a:extLst>
              <a:ext uri="{FF2B5EF4-FFF2-40B4-BE49-F238E27FC236}">
                <a16:creationId xmlns:a16="http://schemas.microsoft.com/office/drawing/2014/main" id="{90470CB2-8969-0E49-BB73-897A45E20AB9}"/>
              </a:ext>
            </a:extLst>
          </p:cNvPr>
          <p:cNvPicPr>
            <a:picLocks noGrp="1" noChangeAspect="1"/>
          </p:cNvPicPr>
          <p:nvPr>
            <p:ph idx="1"/>
          </p:nvPr>
        </p:nvPicPr>
        <p:blipFill>
          <a:blip r:embed="rId2"/>
          <a:stretch>
            <a:fillRect/>
          </a:stretch>
        </p:blipFill>
        <p:spPr>
          <a:xfrm>
            <a:off x="3035300" y="2160588"/>
            <a:ext cx="3881437" cy="3881437"/>
          </a:xfrm>
        </p:spPr>
      </p:pic>
    </p:spTree>
    <p:extLst>
      <p:ext uri="{BB962C8B-B14F-4D97-AF65-F5344CB8AC3E}">
        <p14:creationId xmlns:p14="http://schemas.microsoft.com/office/powerpoint/2010/main" val="93611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F9D80-5CE4-8342-B3DB-2C72911D25C0}"/>
              </a:ext>
            </a:extLst>
          </p:cNvPr>
          <p:cNvSpPr>
            <a:spLocks noGrp="1"/>
          </p:cNvSpPr>
          <p:nvPr>
            <p:ph type="title"/>
          </p:nvPr>
        </p:nvSpPr>
        <p:spPr/>
        <p:txBody>
          <a:bodyPr/>
          <a:lstStyle/>
          <a:p>
            <a:r>
              <a:rPr lang="nl-NL" dirty="0"/>
              <a:t>Wat je er daarna mee kunt</a:t>
            </a:r>
          </a:p>
        </p:txBody>
      </p:sp>
      <p:pic>
        <p:nvPicPr>
          <p:cNvPr id="11" name="Tijdelijke aanduiding voor inhoud 10">
            <a:extLst>
              <a:ext uri="{FF2B5EF4-FFF2-40B4-BE49-F238E27FC236}">
                <a16:creationId xmlns:a16="http://schemas.microsoft.com/office/drawing/2014/main" id="{5BB488C8-C700-9A41-B9A5-6F7C5FFD7E18}"/>
              </a:ext>
            </a:extLst>
          </p:cNvPr>
          <p:cNvPicPr>
            <a:picLocks noGrp="1" noChangeAspect="1"/>
          </p:cNvPicPr>
          <p:nvPr>
            <p:ph sz="half" idx="1"/>
          </p:nvPr>
        </p:nvPicPr>
        <p:blipFill>
          <a:blip r:embed="rId2"/>
          <a:stretch>
            <a:fillRect/>
          </a:stretch>
        </p:blipFill>
        <p:spPr>
          <a:xfrm>
            <a:off x="828675" y="2160588"/>
            <a:ext cx="3881437" cy="3881437"/>
          </a:xfrm>
        </p:spPr>
      </p:pic>
      <p:pic>
        <p:nvPicPr>
          <p:cNvPr id="9" name="Tijdelijke aanduiding voor inhoud 8">
            <a:extLst>
              <a:ext uri="{FF2B5EF4-FFF2-40B4-BE49-F238E27FC236}">
                <a16:creationId xmlns:a16="http://schemas.microsoft.com/office/drawing/2014/main" id="{F19A60C5-633F-DA4F-A7F5-BA6A166C285E}"/>
              </a:ext>
            </a:extLst>
          </p:cNvPr>
          <p:cNvPicPr>
            <a:picLocks noGrp="1" noChangeAspect="1"/>
          </p:cNvPicPr>
          <p:nvPr>
            <p:ph sz="half" idx="2"/>
          </p:nvPr>
        </p:nvPicPr>
        <p:blipFill>
          <a:blip r:embed="rId3"/>
          <a:stretch>
            <a:fillRect/>
          </a:stretch>
        </p:blipFill>
        <p:spPr>
          <a:xfrm>
            <a:off x="5241131" y="2160588"/>
            <a:ext cx="3881437" cy="3881437"/>
          </a:xfrm>
        </p:spPr>
      </p:pic>
    </p:spTree>
    <p:extLst>
      <p:ext uri="{BB962C8B-B14F-4D97-AF65-F5344CB8AC3E}">
        <p14:creationId xmlns:p14="http://schemas.microsoft.com/office/powerpoint/2010/main" val="427807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09904-81CD-3947-AF64-9074F57A45B7}"/>
              </a:ext>
            </a:extLst>
          </p:cNvPr>
          <p:cNvSpPr>
            <a:spLocks noGrp="1"/>
          </p:cNvSpPr>
          <p:nvPr>
            <p:ph type="title"/>
          </p:nvPr>
        </p:nvSpPr>
        <p:spPr/>
        <p:txBody>
          <a:bodyPr/>
          <a:lstStyle/>
          <a:p>
            <a:r>
              <a:rPr lang="nl-NL" dirty="0"/>
              <a:t>En… </a:t>
            </a:r>
          </a:p>
        </p:txBody>
      </p:sp>
      <p:pic>
        <p:nvPicPr>
          <p:cNvPr id="6" name="Tijdelijke aanduiding voor inhoud 5">
            <a:extLst>
              <a:ext uri="{FF2B5EF4-FFF2-40B4-BE49-F238E27FC236}">
                <a16:creationId xmlns:a16="http://schemas.microsoft.com/office/drawing/2014/main" id="{8FEE2975-CFA8-C642-867E-61D79E8073B2}"/>
              </a:ext>
            </a:extLst>
          </p:cNvPr>
          <p:cNvPicPr>
            <a:picLocks noGrp="1" noChangeAspect="1"/>
          </p:cNvPicPr>
          <p:nvPr>
            <p:ph idx="1"/>
          </p:nvPr>
        </p:nvPicPr>
        <p:blipFill>
          <a:blip r:embed="rId2"/>
          <a:stretch>
            <a:fillRect/>
          </a:stretch>
        </p:blipFill>
        <p:spPr>
          <a:xfrm>
            <a:off x="3035300" y="2160588"/>
            <a:ext cx="3881437" cy="3881437"/>
          </a:xfrm>
        </p:spPr>
      </p:pic>
    </p:spTree>
    <p:extLst>
      <p:ext uri="{BB962C8B-B14F-4D97-AF65-F5344CB8AC3E}">
        <p14:creationId xmlns:p14="http://schemas.microsoft.com/office/powerpoint/2010/main" val="40700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6AD2A61-0DB7-7C4B-9EE4-4D1E6FD4353E}"/>
              </a:ext>
            </a:extLst>
          </p:cNvPr>
          <p:cNvSpPr>
            <a:spLocks noGrp="1"/>
          </p:cNvSpPr>
          <p:nvPr>
            <p:ph type="title"/>
          </p:nvPr>
        </p:nvSpPr>
        <p:spPr>
          <a:xfrm>
            <a:off x="677333" y="371863"/>
            <a:ext cx="8596668" cy="1320800"/>
          </a:xfrm>
        </p:spPr>
        <p:txBody>
          <a:bodyPr/>
          <a:lstStyle/>
          <a:p>
            <a:r>
              <a:rPr lang="nl-NL" dirty="0"/>
              <a:t>Voorbeeld</a:t>
            </a:r>
          </a:p>
        </p:txBody>
      </p:sp>
      <p:sp>
        <p:nvSpPr>
          <p:cNvPr id="9" name="Tijdelijke aanduiding voor tekst 8">
            <a:extLst>
              <a:ext uri="{FF2B5EF4-FFF2-40B4-BE49-F238E27FC236}">
                <a16:creationId xmlns:a16="http://schemas.microsoft.com/office/drawing/2014/main" id="{94AD53E9-5F02-B243-8374-FEADDE3C8961}"/>
              </a:ext>
            </a:extLst>
          </p:cNvPr>
          <p:cNvSpPr>
            <a:spLocks noGrp="1"/>
          </p:cNvSpPr>
          <p:nvPr>
            <p:ph type="body" idx="1"/>
          </p:nvPr>
        </p:nvSpPr>
        <p:spPr>
          <a:xfrm>
            <a:off x="675745" y="1032263"/>
            <a:ext cx="4185623" cy="576262"/>
          </a:xfrm>
        </p:spPr>
        <p:txBody>
          <a:bodyPr/>
          <a:lstStyle/>
          <a:p>
            <a:r>
              <a:rPr lang="nl-NL" dirty="0"/>
              <a:t>Probleemscenario</a:t>
            </a:r>
          </a:p>
        </p:txBody>
      </p:sp>
      <p:sp>
        <p:nvSpPr>
          <p:cNvPr id="7" name="Tijdelijke aanduiding voor inhoud 6">
            <a:extLst>
              <a:ext uri="{FF2B5EF4-FFF2-40B4-BE49-F238E27FC236}">
                <a16:creationId xmlns:a16="http://schemas.microsoft.com/office/drawing/2014/main" id="{B000563D-A807-144B-B1A3-C8FC7106D8ED}"/>
              </a:ext>
            </a:extLst>
          </p:cNvPr>
          <p:cNvSpPr>
            <a:spLocks noGrp="1"/>
          </p:cNvSpPr>
          <p:nvPr>
            <p:ph sz="half" idx="2"/>
          </p:nvPr>
        </p:nvSpPr>
        <p:spPr>
          <a:xfrm>
            <a:off x="675745" y="1608525"/>
            <a:ext cx="4185623" cy="3304117"/>
          </a:xfrm>
        </p:spPr>
        <p:txBody>
          <a:bodyPr/>
          <a:lstStyle/>
          <a:p>
            <a:r>
              <a:rPr lang="nl-NL" dirty="0"/>
              <a:t>Onze klanten zijn in het bezit van een fantastisch paard dat helaas niet zo goed presteert tijdens dressuurwedstrijden. Het paard schrikt of raakt afgeleid waardoor wedstrijden vaak in een diskwalificatie eindigen. </a:t>
            </a:r>
          </a:p>
        </p:txBody>
      </p:sp>
      <p:sp>
        <p:nvSpPr>
          <p:cNvPr id="10" name="Tijdelijke aanduiding voor tekst 9">
            <a:extLst>
              <a:ext uri="{FF2B5EF4-FFF2-40B4-BE49-F238E27FC236}">
                <a16:creationId xmlns:a16="http://schemas.microsoft.com/office/drawing/2014/main" id="{08790272-15D1-F04E-8986-48554DE9948D}"/>
              </a:ext>
            </a:extLst>
          </p:cNvPr>
          <p:cNvSpPr>
            <a:spLocks noGrp="1"/>
          </p:cNvSpPr>
          <p:nvPr>
            <p:ph type="body" sz="quarter" idx="3"/>
          </p:nvPr>
        </p:nvSpPr>
        <p:spPr>
          <a:xfrm>
            <a:off x="5088383" y="1032263"/>
            <a:ext cx="4185618" cy="576262"/>
          </a:xfrm>
        </p:spPr>
        <p:txBody>
          <a:bodyPr/>
          <a:lstStyle/>
          <a:p>
            <a:r>
              <a:rPr lang="nl-NL" dirty="0"/>
              <a:t>Resultaatscenario</a:t>
            </a:r>
          </a:p>
        </p:txBody>
      </p:sp>
      <p:sp>
        <p:nvSpPr>
          <p:cNvPr id="8" name="Tijdelijke aanduiding voor inhoud 7">
            <a:extLst>
              <a:ext uri="{FF2B5EF4-FFF2-40B4-BE49-F238E27FC236}">
                <a16:creationId xmlns:a16="http://schemas.microsoft.com/office/drawing/2014/main" id="{2CB33334-540E-0B45-BCB3-5F4551AFA5D3}"/>
              </a:ext>
            </a:extLst>
          </p:cNvPr>
          <p:cNvSpPr>
            <a:spLocks noGrp="1"/>
          </p:cNvSpPr>
          <p:nvPr>
            <p:ph sz="quarter" idx="4"/>
          </p:nvPr>
        </p:nvSpPr>
        <p:spPr>
          <a:xfrm>
            <a:off x="5088384" y="1608525"/>
            <a:ext cx="4185617" cy="3304117"/>
          </a:xfrm>
        </p:spPr>
        <p:txBody>
          <a:bodyPr/>
          <a:lstStyle/>
          <a:p>
            <a:r>
              <a:rPr lang="nl-NL" dirty="0"/>
              <a:t>Jouw rust en vertrouwen stralen af op je paard waardoor hij prachtig geconcentreerd blijft tijdens wedstrijden. Je telt weer mee tijdens concoursen! </a:t>
            </a:r>
          </a:p>
        </p:txBody>
      </p:sp>
      <p:pic>
        <p:nvPicPr>
          <p:cNvPr id="12" name="Afbeelding 11">
            <a:extLst>
              <a:ext uri="{FF2B5EF4-FFF2-40B4-BE49-F238E27FC236}">
                <a16:creationId xmlns:a16="http://schemas.microsoft.com/office/drawing/2014/main" id="{0736669E-CE26-574C-9465-A4E8899CE5A2}"/>
              </a:ext>
            </a:extLst>
          </p:cNvPr>
          <p:cNvPicPr>
            <a:picLocks noChangeAspect="1"/>
          </p:cNvPicPr>
          <p:nvPr/>
        </p:nvPicPr>
        <p:blipFill>
          <a:blip r:embed="rId2"/>
          <a:stretch>
            <a:fillRect/>
          </a:stretch>
        </p:blipFill>
        <p:spPr>
          <a:xfrm>
            <a:off x="1095423" y="3629024"/>
            <a:ext cx="3071812" cy="3071812"/>
          </a:xfrm>
          <a:prstGeom prst="rect">
            <a:avLst/>
          </a:prstGeom>
        </p:spPr>
      </p:pic>
      <p:pic>
        <p:nvPicPr>
          <p:cNvPr id="14" name="Afbeelding 13">
            <a:extLst>
              <a:ext uri="{FF2B5EF4-FFF2-40B4-BE49-F238E27FC236}">
                <a16:creationId xmlns:a16="http://schemas.microsoft.com/office/drawing/2014/main" id="{C5535A2D-5D6A-DA4C-8285-80D744484AC7}"/>
              </a:ext>
            </a:extLst>
          </p:cNvPr>
          <p:cNvPicPr>
            <a:picLocks noChangeAspect="1"/>
          </p:cNvPicPr>
          <p:nvPr/>
        </p:nvPicPr>
        <p:blipFill>
          <a:blip r:embed="rId3"/>
          <a:stretch>
            <a:fillRect/>
          </a:stretch>
        </p:blipFill>
        <p:spPr>
          <a:xfrm>
            <a:off x="5481637" y="3629024"/>
            <a:ext cx="3071812" cy="3071812"/>
          </a:xfrm>
          <a:prstGeom prst="rect">
            <a:avLst/>
          </a:prstGeom>
        </p:spPr>
      </p:pic>
    </p:spTree>
    <p:extLst>
      <p:ext uri="{BB962C8B-B14F-4D97-AF65-F5344CB8AC3E}">
        <p14:creationId xmlns:p14="http://schemas.microsoft.com/office/powerpoint/2010/main" val="3188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build="p"/>
      <p:bldP spid="10" grpId="0" build="p"/>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0E96FB9-1706-144B-BE18-A227121EFB28}"/>
              </a:ext>
            </a:extLst>
          </p:cNvPr>
          <p:cNvSpPr>
            <a:spLocks noGrp="1"/>
          </p:cNvSpPr>
          <p:nvPr>
            <p:ph type="title"/>
          </p:nvPr>
        </p:nvSpPr>
        <p:spPr/>
        <p:txBody>
          <a:bodyPr/>
          <a:lstStyle/>
          <a:p>
            <a:r>
              <a:rPr lang="nl-NL" dirty="0"/>
              <a:t>Voorbeeld Alle Dagen Pauze</a:t>
            </a:r>
          </a:p>
        </p:txBody>
      </p:sp>
      <p:sp>
        <p:nvSpPr>
          <p:cNvPr id="8" name="Tijdelijke aanduiding voor inhoud 7">
            <a:extLst>
              <a:ext uri="{FF2B5EF4-FFF2-40B4-BE49-F238E27FC236}">
                <a16:creationId xmlns:a16="http://schemas.microsoft.com/office/drawing/2014/main" id="{8447B03E-4CCD-8449-A05F-6ABF4B22018D}"/>
              </a:ext>
            </a:extLst>
          </p:cNvPr>
          <p:cNvSpPr>
            <a:spLocks noGrp="1"/>
          </p:cNvSpPr>
          <p:nvPr>
            <p:ph sz="half" idx="1"/>
          </p:nvPr>
        </p:nvSpPr>
        <p:spPr>
          <a:xfrm>
            <a:off x="677334" y="2160589"/>
            <a:ext cx="4412635" cy="3880772"/>
          </a:xfrm>
        </p:spPr>
        <p:txBody>
          <a:bodyPr>
            <a:normAutofit lnSpcReduction="10000"/>
          </a:bodyPr>
          <a:lstStyle/>
          <a:p>
            <a:r>
              <a:rPr lang="nl-NL" b="1" dirty="0"/>
              <a:t>Het lukt u niet om passend onderwijs voor hoogbegaafde leerlingen van de grond te krijgen. </a:t>
            </a:r>
            <a:r>
              <a:rPr lang="nl-NL" dirty="0"/>
              <a:t>Een aantal mensen binnen het team herkent de noodzaak om hier iets aan te doen. Het draagvlak is echter wankel. Bovendien is er niemand in het team die echt verstand van het onderwerp heeft. U vraagt zich af waar u moet beginnen, wat de juiste aanpak is en hoe het team zover te krijgen om als school op dit vlak één lijn te trekken. </a:t>
            </a:r>
          </a:p>
          <a:p>
            <a:endParaRPr lang="nl-NL" dirty="0"/>
          </a:p>
        </p:txBody>
      </p:sp>
      <p:sp>
        <p:nvSpPr>
          <p:cNvPr id="9" name="Tijdelijke aanduiding voor inhoud 8">
            <a:extLst>
              <a:ext uri="{FF2B5EF4-FFF2-40B4-BE49-F238E27FC236}">
                <a16:creationId xmlns:a16="http://schemas.microsoft.com/office/drawing/2014/main" id="{4F1C1E54-4C35-9249-8793-5DBBCCAAD2AA}"/>
              </a:ext>
            </a:extLst>
          </p:cNvPr>
          <p:cNvSpPr>
            <a:spLocks noGrp="1"/>
          </p:cNvSpPr>
          <p:nvPr>
            <p:ph sz="half" idx="2"/>
          </p:nvPr>
        </p:nvSpPr>
        <p:spPr>
          <a:xfrm>
            <a:off x="5089969" y="2160589"/>
            <a:ext cx="6081613" cy="3880773"/>
          </a:xfrm>
        </p:spPr>
        <p:txBody>
          <a:bodyPr>
            <a:normAutofit lnSpcReduction="10000"/>
          </a:bodyPr>
          <a:lstStyle/>
          <a:p>
            <a:r>
              <a:rPr lang="nl-NL" b="1" dirty="0"/>
              <a:t>Door het ontwikkelingstraject Hoogbegaafdheid – een combinatie van training en </a:t>
            </a:r>
            <a:r>
              <a:rPr lang="nl-NL" b="1" dirty="0" err="1"/>
              <a:t>teamcoaching</a:t>
            </a:r>
            <a:r>
              <a:rPr lang="nl-NL" b="1" dirty="0"/>
              <a:t> – kan jullie school passend onderwijs voor hoogbegaafden leerlingen bieden. </a:t>
            </a:r>
            <a:r>
              <a:rPr lang="nl-NL" dirty="0"/>
              <a:t>De leerkrachten of docenten hebben kennis en inzicht op het gebied van hoogbegaafdheid. Hierbij zijn alle leerkrachten op de hoogte van het belang van passend onderwijs voor deze groep leerlingen. Bovendien is er draagvlak ontstaan, is duidelijk welke stappen genomen moeten worden om het onderwijs passend te maken en werkt een werkgroep aan de implementatie en uitvoering van het beleid. Binnen de school hebben jullie een coördinator hoogbegaafdheid gekozen die na vertrek van Alle Dagen Pauze verantwoordelijk is voor dit onderwerp. </a:t>
            </a:r>
          </a:p>
          <a:p>
            <a:endParaRPr lang="nl-NL" dirty="0"/>
          </a:p>
        </p:txBody>
      </p:sp>
    </p:spTree>
    <p:extLst>
      <p:ext uri="{BB962C8B-B14F-4D97-AF65-F5344CB8AC3E}">
        <p14:creationId xmlns:p14="http://schemas.microsoft.com/office/powerpoint/2010/main" val="312709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8029E-F2C2-E84D-B3B2-3127B0F36288}"/>
              </a:ext>
            </a:extLst>
          </p:cNvPr>
          <p:cNvSpPr>
            <a:spLocks noGrp="1"/>
          </p:cNvSpPr>
          <p:nvPr>
            <p:ph type="title"/>
          </p:nvPr>
        </p:nvSpPr>
        <p:spPr/>
        <p:txBody>
          <a:bodyPr/>
          <a:lstStyle/>
          <a:p>
            <a:r>
              <a:rPr lang="nl-NL" dirty="0"/>
              <a:t>Voorbeeld Ondernemersspel</a:t>
            </a:r>
          </a:p>
        </p:txBody>
      </p:sp>
      <p:pic>
        <p:nvPicPr>
          <p:cNvPr id="6" name="Afbeelding 5">
            <a:extLst>
              <a:ext uri="{FF2B5EF4-FFF2-40B4-BE49-F238E27FC236}">
                <a16:creationId xmlns:a16="http://schemas.microsoft.com/office/drawing/2014/main" id="{7B78B3E9-BAD6-5D4C-B229-4771E4D3342D}"/>
              </a:ext>
            </a:extLst>
          </p:cNvPr>
          <p:cNvPicPr>
            <a:picLocks noChangeAspect="1"/>
          </p:cNvPicPr>
          <p:nvPr/>
        </p:nvPicPr>
        <p:blipFill>
          <a:blip r:embed="rId2"/>
          <a:stretch>
            <a:fillRect/>
          </a:stretch>
        </p:blipFill>
        <p:spPr>
          <a:xfrm>
            <a:off x="238539" y="1270000"/>
            <a:ext cx="10946296" cy="5108271"/>
          </a:xfrm>
          <a:prstGeom prst="rect">
            <a:avLst/>
          </a:prstGeom>
        </p:spPr>
      </p:pic>
    </p:spTree>
    <p:extLst>
      <p:ext uri="{BB962C8B-B14F-4D97-AF65-F5344CB8AC3E}">
        <p14:creationId xmlns:p14="http://schemas.microsoft.com/office/powerpoint/2010/main" val="43311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8029E-F2C2-E84D-B3B2-3127B0F36288}"/>
              </a:ext>
            </a:extLst>
          </p:cNvPr>
          <p:cNvSpPr>
            <a:spLocks noGrp="1"/>
          </p:cNvSpPr>
          <p:nvPr>
            <p:ph type="title"/>
          </p:nvPr>
        </p:nvSpPr>
        <p:spPr/>
        <p:txBody>
          <a:bodyPr/>
          <a:lstStyle/>
          <a:p>
            <a:r>
              <a:rPr lang="nl-NL" dirty="0"/>
              <a:t>Voorbeeld Ondernemersspel</a:t>
            </a:r>
          </a:p>
        </p:txBody>
      </p:sp>
      <p:pic>
        <p:nvPicPr>
          <p:cNvPr id="4" name="Afbeelding 3">
            <a:extLst>
              <a:ext uri="{FF2B5EF4-FFF2-40B4-BE49-F238E27FC236}">
                <a16:creationId xmlns:a16="http://schemas.microsoft.com/office/drawing/2014/main" id="{39D4A1A9-61C2-9140-8C70-4C22D7ADA3A9}"/>
              </a:ext>
            </a:extLst>
          </p:cNvPr>
          <p:cNvPicPr>
            <a:picLocks noChangeAspect="1"/>
          </p:cNvPicPr>
          <p:nvPr/>
        </p:nvPicPr>
        <p:blipFill>
          <a:blip r:embed="rId2"/>
          <a:stretch>
            <a:fillRect/>
          </a:stretch>
        </p:blipFill>
        <p:spPr>
          <a:xfrm>
            <a:off x="490331" y="325229"/>
            <a:ext cx="8587409" cy="3681541"/>
          </a:xfrm>
          <a:prstGeom prst="rect">
            <a:avLst/>
          </a:prstGeom>
        </p:spPr>
      </p:pic>
      <p:pic>
        <p:nvPicPr>
          <p:cNvPr id="7" name="Afbeelding 6">
            <a:extLst>
              <a:ext uri="{FF2B5EF4-FFF2-40B4-BE49-F238E27FC236}">
                <a16:creationId xmlns:a16="http://schemas.microsoft.com/office/drawing/2014/main" id="{456AEC10-CD16-9F41-994E-4168EEB427BF}"/>
              </a:ext>
            </a:extLst>
          </p:cNvPr>
          <p:cNvPicPr>
            <a:picLocks noChangeAspect="1"/>
          </p:cNvPicPr>
          <p:nvPr/>
        </p:nvPicPr>
        <p:blipFill>
          <a:blip r:embed="rId3"/>
          <a:stretch>
            <a:fillRect/>
          </a:stretch>
        </p:blipFill>
        <p:spPr>
          <a:xfrm>
            <a:off x="2657060" y="3723862"/>
            <a:ext cx="8400900" cy="2872890"/>
          </a:xfrm>
          <a:prstGeom prst="rect">
            <a:avLst/>
          </a:prstGeom>
        </p:spPr>
      </p:pic>
    </p:spTree>
    <p:extLst>
      <p:ext uri="{BB962C8B-B14F-4D97-AF65-F5344CB8AC3E}">
        <p14:creationId xmlns:p14="http://schemas.microsoft.com/office/powerpoint/2010/main" val="404858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11357-E5F0-7648-B346-9321B8A3D87B}"/>
              </a:ext>
            </a:extLst>
          </p:cNvPr>
          <p:cNvSpPr>
            <a:spLocks noGrp="1"/>
          </p:cNvSpPr>
          <p:nvPr>
            <p:ph type="title"/>
          </p:nvPr>
        </p:nvSpPr>
        <p:spPr/>
        <p:txBody>
          <a:bodyPr/>
          <a:lstStyle/>
          <a:p>
            <a:r>
              <a:rPr lang="nl-NL" dirty="0"/>
              <a:t>Voorbeeld combi </a:t>
            </a:r>
            <a:r>
              <a:rPr lang="nl-NL" dirty="0" err="1"/>
              <a:t>Probleem-Oplossing</a:t>
            </a:r>
            <a:endParaRPr lang="nl-NL" dirty="0"/>
          </a:p>
        </p:txBody>
      </p:sp>
      <p:sp>
        <p:nvSpPr>
          <p:cNvPr id="3" name="Tijdelijke aanduiding voor inhoud 2">
            <a:extLst>
              <a:ext uri="{FF2B5EF4-FFF2-40B4-BE49-F238E27FC236}">
                <a16:creationId xmlns:a16="http://schemas.microsoft.com/office/drawing/2014/main" id="{C9155012-0460-B848-A096-1F9832282791}"/>
              </a:ext>
            </a:extLst>
          </p:cNvPr>
          <p:cNvSpPr>
            <a:spLocks noGrp="1"/>
          </p:cNvSpPr>
          <p:nvPr>
            <p:ph idx="1"/>
          </p:nvPr>
        </p:nvSpPr>
        <p:spPr/>
        <p:txBody>
          <a:bodyPr/>
          <a:lstStyle/>
          <a:p>
            <a:pPr fontAlgn="base"/>
            <a:r>
              <a:rPr lang="nl-NL" dirty="0"/>
              <a:t>Superpower-marketing</a:t>
            </a:r>
          </a:p>
          <a:p>
            <a:pPr lvl="1" fontAlgn="base"/>
            <a:r>
              <a:rPr lang="nl-NL" dirty="0"/>
              <a:t>Laat je markt ontdekken hoe belachelijk goed jij bent</a:t>
            </a:r>
          </a:p>
          <a:p>
            <a:pPr lvl="1" fontAlgn="base"/>
            <a:r>
              <a:rPr lang="nl-NL" dirty="0"/>
              <a:t>Ben jij een vakidioot met lyrische klanten? Terwijl je weinig aan marketing doet?</a:t>
            </a:r>
          </a:p>
          <a:p>
            <a:pPr lvl="1" fontAlgn="base"/>
            <a:r>
              <a:rPr lang="nl-NL" dirty="0"/>
              <a:t>Dan is je omzet waarschijnlijk al jaren ongeveer hetzelfde. Want je wordt in jouw markt te weinig gezien.</a:t>
            </a:r>
          </a:p>
          <a:p>
            <a:pPr lvl="1" fontAlgn="base"/>
            <a:r>
              <a:rPr lang="nl-NL" dirty="0"/>
              <a:t>Je loopt het risico om ingehaald te worden door jonkies met weinig inhoud, die handiger zijn met marketing. Misschien is dat al gebeurd.</a:t>
            </a:r>
          </a:p>
          <a:p>
            <a:pPr lvl="1" fontAlgn="base"/>
            <a:r>
              <a:rPr lang="nl-NL" dirty="0"/>
              <a:t>Ik mail een paar keer per week politiek incorrecte marketing-tips voor ondernemers met een superpower die zichzelf beter willen verkopen.</a:t>
            </a:r>
          </a:p>
          <a:p>
            <a:endParaRPr lang="nl-NL" dirty="0"/>
          </a:p>
        </p:txBody>
      </p:sp>
    </p:spTree>
    <p:extLst>
      <p:ext uri="{BB962C8B-B14F-4D97-AF65-F5344CB8AC3E}">
        <p14:creationId xmlns:p14="http://schemas.microsoft.com/office/powerpoint/2010/main" val="8534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422FC-E858-C743-80B8-BD6FE131ACF7}"/>
              </a:ext>
            </a:extLst>
          </p:cNvPr>
          <p:cNvSpPr>
            <a:spLocks noGrp="1"/>
          </p:cNvSpPr>
          <p:nvPr>
            <p:ph type="title"/>
          </p:nvPr>
        </p:nvSpPr>
        <p:spPr/>
        <p:txBody>
          <a:bodyPr/>
          <a:lstStyle/>
          <a:p>
            <a:r>
              <a:rPr lang="nl-NL" dirty="0"/>
              <a:t>Waarom belangrijk?</a:t>
            </a:r>
          </a:p>
        </p:txBody>
      </p:sp>
      <p:pic>
        <p:nvPicPr>
          <p:cNvPr id="5" name="Tijdelijke aanduiding voor inhoud 4">
            <a:extLst>
              <a:ext uri="{FF2B5EF4-FFF2-40B4-BE49-F238E27FC236}">
                <a16:creationId xmlns:a16="http://schemas.microsoft.com/office/drawing/2014/main" id="{29C7BF93-7999-8C45-9F04-5B3003FB3279}"/>
              </a:ext>
            </a:extLst>
          </p:cNvPr>
          <p:cNvPicPr>
            <a:picLocks noGrp="1" noChangeAspect="1"/>
          </p:cNvPicPr>
          <p:nvPr>
            <p:ph idx="1"/>
          </p:nvPr>
        </p:nvPicPr>
        <p:blipFill>
          <a:blip r:embed="rId2"/>
          <a:stretch>
            <a:fillRect/>
          </a:stretch>
        </p:blipFill>
        <p:spPr>
          <a:xfrm>
            <a:off x="3035300" y="2160588"/>
            <a:ext cx="3881437" cy="3881437"/>
          </a:xfrm>
        </p:spPr>
      </p:pic>
    </p:spTree>
    <p:extLst>
      <p:ext uri="{BB962C8B-B14F-4D97-AF65-F5344CB8AC3E}">
        <p14:creationId xmlns:p14="http://schemas.microsoft.com/office/powerpoint/2010/main" val="366441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285DC6-B3A1-E64B-A6D2-9414197215A6}"/>
              </a:ext>
            </a:extLst>
          </p:cNvPr>
          <p:cNvSpPr>
            <a:spLocks noGrp="1"/>
          </p:cNvSpPr>
          <p:nvPr>
            <p:ph type="title"/>
          </p:nvPr>
        </p:nvSpPr>
        <p:spPr/>
        <p:txBody>
          <a:bodyPr/>
          <a:lstStyle/>
          <a:p>
            <a:r>
              <a:rPr lang="nl-NL" dirty="0"/>
              <a:t>Dit liever niet ;-) </a:t>
            </a:r>
          </a:p>
        </p:txBody>
      </p:sp>
      <p:sp>
        <p:nvSpPr>
          <p:cNvPr id="3" name="Tijdelijke aanduiding voor inhoud 2">
            <a:extLst>
              <a:ext uri="{FF2B5EF4-FFF2-40B4-BE49-F238E27FC236}">
                <a16:creationId xmlns:a16="http://schemas.microsoft.com/office/drawing/2014/main" id="{7FD182CE-92C5-AF48-9C93-258171B2C924}"/>
              </a:ext>
            </a:extLst>
          </p:cNvPr>
          <p:cNvSpPr>
            <a:spLocks noGrp="1"/>
          </p:cNvSpPr>
          <p:nvPr>
            <p:ph idx="1"/>
          </p:nvPr>
        </p:nvSpPr>
        <p:spPr>
          <a:xfrm>
            <a:off x="677334" y="1570039"/>
            <a:ext cx="7247466" cy="3880773"/>
          </a:xfrm>
        </p:spPr>
        <p:txBody>
          <a:bodyPr>
            <a:normAutofit lnSpcReduction="10000"/>
          </a:bodyPr>
          <a:lstStyle/>
          <a:p>
            <a:pPr marL="0" indent="0">
              <a:buNone/>
            </a:pPr>
            <a:r>
              <a:rPr lang="nl-NL" i="1" dirty="0"/>
              <a:t>In </a:t>
            </a:r>
            <a:r>
              <a:rPr lang="nl-NL" i="1" dirty="0" err="1"/>
              <a:t>dreams</a:t>
            </a:r>
            <a:r>
              <a:rPr lang="nl-NL" i="1" dirty="0"/>
              <a:t> we plant </a:t>
            </a:r>
            <a:r>
              <a:rPr lang="nl-NL" i="1" dirty="0" err="1"/>
              <a:t>the</a:t>
            </a:r>
            <a:r>
              <a:rPr lang="nl-NL" i="1" dirty="0"/>
              <a:t> </a:t>
            </a:r>
            <a:r>
              <a:rPr lang="nl-NL" i="1" dirty="0" err="1"/>
              <a:t>seeds</a:t>
            </a:r>
            <a:r>
              <a:rPr lang="nl-NL" i="1" dirty="0"/>
              <a:t> of </a:t>
            </a:r>
            <a:r>
              <a:rPr lang="nl-NL" i="1" dirty="0" err="1"/>
              <a:t>our</a:t>
            </a:r>
            <a:r>
              <a:rPr lang="nl-NL" i="1" dirty="0"/>
              <a:t> </a:t>
            </a:r>
            <a:r>
              <a:rPr lang="nl-NL" i="1" dirty="0" err="1"/>
              <a:t>future</a:t>
            </a:r>
            <a:r>
              <a:rPr lang="nl-NL" i="1" dirty="0"/>
              <a:t>"</a:t>
            </a:r>
            <a:endParaRPr lang="nl-NL" dirty="0"/>
          </a:p>
          <a:p>
            <a:pPr marL="0" indent="0">
              <a:buNone/>
            </a:pPr>
            <a:endParaRPr lang="nl-NL" dirty="0"/>
          </a:p>
          <a:p>
            <a:pPr marL="0" indent="0">
              <a:buNone/>
            </a:pPr>
            <a:r>
              <a:rPr lang="nl-NL" dirty="0"/>
              <a:t>Mijn naam is Petra en ik coach professionals op persoonlijke- en loopbaanontwikkeling. Dit gaat over jezelf aansturen en doelen realiseren door je eigen kwaliteiten en talenten volledig te gebruiken. Met als basis jezelf heel goed leren kennen en accepteren.</a:t>
            </a:r>
          </a:p>
          <a:p>
            <a:pPr marL="0" indent="0">
              <a:buNone/>
            </a:pPr>
            <a:r>
              <a:rPr lang="nl-NL" dirty="0"/>
              <a:t>Ik heb Mind Body Flow coaching opgericht omdat ik weet hoe belangrijk het is om in balans te zijn. Balans tussen mind en body betekent voor mij eenheid in wie ik ben; het volledig omarmen van mezelf. Ik heb geleerd om niet alleen te luisteren naar wat mijn verstand mij te vertellen heeft, maar ook naar mijn lichaam. En om te mogen vertrouwen op de samenwerking tussen deze twee.</a:t>
            </a:r>
          </a:p>
          <a:p>
            <a:endParaRPr lang="nl-NL" dirty="0"/>
          </a:p>
        </p:txBody>
      </p:sp>
      <p:pic>
        <p:nvPicPr>
          <p:cNvPr id="5" name="Afbeelding 4">
            <a:extLst>
              <a:ext uri="{FF2B5EF4-FFF2-40B4-BE49-F238E27FC236}">
                <a16:creationId xmlns:a16="http://schemas.microsoft.com/office/drawing/2014/main" id="{2CD25391-5C43-4B40-BC5A-43EFA6B0DF85}"/>
              </a:ext>
            </a:extLst>
          </p:cNvPr>
          <p:cNvPicPr>
            <a:picLocks noChangeAspect="1"/>
          </p:cNvPicPr>
          <p:nvPr/>
        </p:nvPicPr>
        <p:blipFill>
          <a:blip r:embed="rId2"/>
          <a:stretch>
            <a:fillRect/>
          </a:stretch>
        </p:blipFill>
        <p:spPr>
          <a:xfrm>
            <a:off x="7957878" y="1699881"/>
            <a:ext cx="3981450" cy="3981450"/>
          </a:xfrm>
          <a:prstGeom prst="rect">
            <a:avLst/>
          </a:prstGeom>
        </p:spPr>
      </p:pic>
    </p:spTree>
    <p:extLst>
      <p:ext uri="{BB962C8B-B14F-4D97-AF65-F5344CB8AC3E}">
        <p14:creationId xmlns:p14="http://schemas.microsoft.com/office/powerpoint/2010/main" val="31483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285DC6-B3A1-E64B-A6D2-9414197215A6}"/>
              </a:ext>
            </a:extLst>
          </p:cNvPr>
          <p:cNvSpPr>
            <a:spLocks noGrp="1"/>
          </p:cNvSpPr>
          <p:nvPr>
            <p:ph type="title"/>
          </p:nvPr>
        </p:nvSpPr>
        <p:spPr/>
        <p:txBody>
          <a:bodyPr/>
          <a:lstStyle/>
          <a:p>
            <a:r>
              <a:rPr lang="nl-NL" dirty="0"/>
              <a:t>Of dit….</a:t>
            </a:r>
          </a:p>
        </p:txBody>
      </p:sp>
      <p:sp>
        <p:nvSpPr>
          <p:cNvPr id="3" name="Tijdelijke aanduiding voor inhoud 2">
            <a:extLst>
              <a:ext uri="{FF2B5EF4-FFF2-40B4-BE49-F238E27FC236}">
                <a16:creationId xmlns:a16="http://schemas.microsoft.com/office/drawing/2014/main" id="{7FD182CE-92C5-AF48-9C93-258171B2C924}"/>
              </a:ext>
            </a:extLst>
          </p:cNvPr>
          <p:cNvSpPr>
            <a:spLocks noGrp="1"/>
          </p:cNvSpPr>
          <p:nvPr>
            <p:ph idx="1"/>
          </p:nvPr>
        </p:nvSpPr>
        <p:spPr>
          <a:xfrm>
            <a:off x="677334" y="1570039"/>
            <a:ext cx="7247466" cy="4792661"/>
          </a:xfrm>
        </p:spPr>
        <p:txBody>
          <a:bodyPr>
            <a:normAutofit/>
          </a:bodyPr>
          <a:lstStyle/>
          <a:p>
            <a:r>
              <a:rPr lang="nl-NL" dirty="0"/>
              <a:t>Soms bent u even uw richting en focus kwijt. U ervaart minder structuur in uw dagelijkse verplichtingen, of u heeft veel onbeantwoorde vragen. Wij bieden u als coach in Soest een luisterend oor. Vervolgens helpen we u uiteenzetten welke mogelijkheden u heeft om al uw ambities waar te maken en doelen te kunnen realiseren. Waar nodig motiveren en sturen we u. Daarbij maken we mogelijk gebruik van uw eigen drijfveren. De methode die daarvoor wordt gebruikt is intrinsieke motivatie. Tegenwoordig hebben de meeste succesvolle managers, </a:t>
            </a:r>
            <a:r>
              <a:rPr lang="nl-NL" dirty="0" err="1"/>
              <a:t>CEO’s</a:t>
            </a:r>
            <a:r>
              <a:rPr lang="nl-NL" dirty="0"/>
              <a:t> en eenieder die ambitieus is en verlangt om te groeien, een coach. Kiezen voor een coach is kiezen voor zelfbewustzijn en zelfontplooiing. Wij inspireren en sporen u aan aan om uw eigen dromen te verwezenlijken. Het hebben van een coach betekent niet dat er iets mis is met u. Integendeel, het betekent dat u ambities heeft en waarde hecht aan effectiviteit, productiviteit, groei en ontwikkeling. Alle sessies draaien volledig om u en wat u wilt bereiken.</a:t>
            </a:r>
          </a:p>
          <a:p>
            <a:endParaRPr lang="nl-NL" dirty="0"/>
          </a:p>
        </p:txBody>
      </p:sp>
      <p:pic>
        <p:nvPicPr>
          <p:cNvPr id="6" name="Afbeelding 5">
            <a:extLst>
              <a:ext uri="{FF2B5EF4-FFF2-40B4-BE49-F238E27FC236}">
                <a16:creationId xmlns:a16="http://schemas.microsoft.com/office/drawing/2014/main" id="{D29623B4-85D6-A242-BF09-5642C6E07BEA}"/>
              </a:ext>
            </a:extLst>
          </p:cNvPr>
          <p:cNvPicPr>
            <a:picLocks noChangeAspect="1"/>
          </p:cNvPicPr>
          <p:nvPr/>
        </p:nvPicPr>
        <p:blipFill>
          <a:blip r:embed="rId2"/>
          <a:stretch>
            <a:fillRect/>
          </a:stretch>
        </p:blipFill>
        <p:spPr>
          <a:xfrm>
            <a:off x="8324850" y="1771649"/>
            <a:ext cx="3722689" cy="3722689"/>
          </a:xfrm>
          <a:prstGeom prst="rect">
            <a:avLst/>
          </a:prstGeom>
        </p:spPr>
      </p:pic>
    </p:spTree>
    <p:extLst>
      <p:ext uri="{BB962C8B-B14F-4D97-AF65-F5344CB8AC3E}">
        <p14:creationId xmlns:p14="http://schemas.microsoft.com/office/powerpoint/2010/main" val="74860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6E3DB-B632-BE4D-9A8B-14771FD15D49}"/>
              </a:ext>
            </a:extLst>
          </p:cNvPr>
          <p:cNvSpPr>
            <a:spLocks noGrp="1"/>
          </p:cNvSpPr>
          <p:nvPr>
            <p:ph type="title"/>
          </p:nvPr>
        </p:nvSpPr>
        <p:spPr/>
        <p:txBody>
          <a:bodyPr/>
          <a:lstStyle/>
          <a:p>
            <a:r>
              <a:rPr lang="nl-NL" dirty="0"/>
              <a:t>Aandachtspunt: </a:t>
            </a:r>
          </a:p>
        </p:txBody>
      </p:sp>
      <p:pic>
        <p:nvPicPr>
          <p:cNvPr id="11" name="Tijdelijke aanduiding voor inhoud 10">
            <a:extLst>
              <a:ext uri="{FF2B5EF4-FFF2-40B4-BE49-F238E27FC236}">
                <a16:creationId xmlns:a16="http://schemas.microsoft.com/office/drawing/2014/main" id="{2B5B592F-5263-9B45-B7BC-C4539B7CAE69}"/>
              </a:ext>
            </a:extLst>
          </p:cNvPr>
          <p:cNvPicPr>
            <a:picLocks noGrp="1" noChangeAspect="1"/>
          </p:cNvPicPr>
          <p:nvPr>
            <p:ph sz="half" idx="1"/>
          </p:nvPr>
        </p:nvPicPr>
        <p:blipFill>
          <a:blip r:embed="rId2"/>
          <a:stretch>
            <a:fillRect/>
          </a:stretch>
        </p:blipFill>
        <p:spPr>
          <a:xfrm>
            <a:off x="828675" y="2160588"/>
            <a:ext cx="3881437" cy="3881437"/>
          </a:xfrm>
        </p:spPr>
      </p:pic>
      <p:pic>
        <p:nvPicPr>
          <p:cNvPr id="9" name="Tijdelijke aanduiding voor inhoud 8">
            <a:extLst>
              <a:ext uri="{FF2B5EF4-FFF2-40B4-BE49-F238E27FC236}">
                <a16:creationId xmlns:a16="http://schemas.microsoft.com/office/drawing/2014/main" id="{9E7CF990-D002-1A43-9D73-74B969068273}"/>
              </a:ext>
            </a:extLst>
          </p:cNvPr>
          <p:cNvPicPr>
            <a:picLocks noGrp="1" noChangeAspect="1"/>
          </p:cNvPicPr>
          <p:nvPr>
            <p:ph sz="half" idx="2"/>
          </p:nvPr>
        </p:nvPicPr>
        <p:blipFill>
          <a:blip r:embed="rId3"/>
          <a:stretch>
            <a:fillRect/>
          </a:stretch>
        </p:blipFill>
        <p:spPr>
          <a:xfrm>
            <a:off x="5241131" y="2160588"/>
            <a:ext cx="3881437" cy="3881437"/>
          </a:xfrm>
        </p:spPr>
      </p:pic>
    </p:spTree>
    <p:extLst>
      <p:ext uri="{BB962C8B-B14F-4D97-AF65-F5344CB8AC3E}">
        <p14:creationId xmlns:p14="http://schemas.microsoft.com/office/powerpoint/2010/main" val="65321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6E3DB-B632-BE4D-9A8B-14771FD15D49}"/>
              </a:ext>
            </a:extLst>
          </p:cNvPr>
          <p:cNvSpPr>
            <a:spLocks noGrp="1"/>
          </p:cNvSpPr>
          <p:nvPr>
            <p:ph type="title"/>
          </p:nvPr>
        </p:nvSpPr>
        <p:spPr/>
        <p:txBody>
          <a:bodyPr/>
          <a:lstStyle/>
          <a:p>
            <a:r>
              <a:rPr lang="nl-NL" dirty="0"/>
              <a:t>Aandachtspunt: </a:t>
            </a:r>
          </a:p>
        </p:txBody>
      </p:sp>
      <p:pic>
        <p:nvPicPr>
          <p:cNvPr id="8" name="Tijdelijke aanduiding voor inhoud 7">
            <a:extLst>
              <a:ext uri="{FF2B5EF4-FFF2-40B4-BE49-F238E27FC236}">
                <a16:creationId xmlns:a16="http://schemas.microsoft.com/office/drawing/2014/main" id="{FE628322-A5C7-3542-B9D2-759794D3907F}"/>
              </a:ext>
            </a:extLst>
          </p:cNvPr>
          <p:cNvPicPr>
            <a:picLocks noGrp="1" noChangeAspect="1"/>
          </p:cNvPicPr>
          <p:nvPr>
            <p:ph sz="half" idx="1"/>
          </p:nvPr>
        </p:nvPicPr>
        <p:blipFill>
          <a:blip r:embed="rId2"/>
          <a:stretch>
            <a:fillRect/>
          </a:stretch>
        </p:blipFill>
        <p:spPr>
          <a:xfrm>
            <a:off x="828675" y="2160588"/>
            <a:ext cx="3881437" cy="3881437"/>
          </a:xfrm>
        </p:spPr>
      </p:pic>
      <p:pic>
        <p:nvPicPr>
          <p:cNvPr id="12" name="Tijdelijke aanduiding voor inhoud 11">
            <a:extLst>
              <a:ext uri="{FF2B5EF4-FFF2-40B4-BE49-F238E27FC236}">
                <a16:creationId xmlns:a16="http://schemas.microsoft.com/office/drawing/2014/main" id="{3539DC65-002A-8548-BE5B-738F18A311E9}"/>
              </a:ext>
            </a:extLst>
          </p:cNvPr>
          <p:cNvPicPr>
            <a:picLocks noGrp="1" noChangeAspect="1"/>
          </p:cNvPicPr>
          <p:nvPr>
            <p:ph sz="half" idx="2"/>
          </p:nvPr>
        </p:nvPicPr>
        <p:blipFill>
          <a:blip r:embed="rId3"/>
          <a:stretch>
            <a:fillRect/>
          </a:stretch>
        </p:blipFill>
        <p:spPr>
          <a:xfrm>
            <a:off x="5241131" y="2160588"/>
            <a:ext cx="3881437" cy="3881437"/>
          </a:xfrm>
        </p:spPr>
      </p:pic>
    </p:spTree>
    <p:extLst>
      <p:ext uri="{BB962C8B-B14F-4D97-AF65-F5344CB8AC3E}">
        <p14:creationId xmlns:p14="http://schemas.microsoft.com/office/powerpoint/2010/main" val="2992450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1B4C125-1F2B-6D43-8ED0-7554BD4BD7D2}"/>
              </a:ext>
            </a:extLst>
          </p:cNvPr>
          <p:cNvSpPr>
            <a:spLocks noGrp="1"/>
          </p:cNvSpPr>
          <p:nvPr>
            <p:ph type="title"/>
          </p:nvPr>
        </p:nvSpPr>
        <p:spPr/>
        <p:txBody>
          <a:bodyPr/>
          <a:lstStyle/>
          <a:p>
            <a:r>
              <a:rPr lang="nl-NL" dirty="0"/>
              <a:t>Vragen? </a:t>
            </a:r>
          </a:p>
        </p:txBody>
      </p:sp>
      <p:pic>
        <p:nvPicPr>
          <p:cNvPr id="8" name="Tijdelijke aanduiding voor inhoud 7">
            <a:extLst>
              <a:ext uri="{FF2B5EF4-FFF2-40B4-BE49-F238E27FC236}">
                <a16:creationId xmlns:a16="http://schemas.microsoft.com/office/drawing/2014/main" id="{54D708FA-7BD7-F944-8740-427BA972F787}"/>
              </a:ext>
            </a:extLst>
          </p:cNvPr>
          <p:cNvPicPr>
            <a:picLocks noGrp="1" noChangeAspect="1"/>
          </p:cNvPicPr>
          <p:nvPr>
            <p:ph idx="1"/>
          </p:nvPr>
        </p:nvPicPr>
        <p:blipFill>
          <a:blip r:embed="rId2"/>
          <a:stretch>
            <a:fillRect/>
          </a:stretch>
        </p:blipFill>
        <p:spPr>
          <a:xfrm>
            <a:off x="3035300" y="2160588"/>
            <a:ext cx="3881437" cy="3881437"/>
          </a:xfrm>
        </p:spPr>
      </p:pic>
    </p:spTree>
    <p:extLst>
      <p:ext uri="{BB962C8B-B14F-4D97-AF65-F5344CB8AC3E}">
        <p14:creationId xmlns:p14="http://schemas.microsoft.com/office/powerpoint/2010/main" val="2112678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1B4C125-1F2B-6D43-8ED0-7554BD4BD7D2}"/>
              </a:ext>
            </a:extLst>
          </p:cNvPr>
          <p:cNvSpPr>
            <a:spLocks noGrp="1"/>
          </p:cNvSpPr>
          <p:nvPr>
            <p:ph type="title"/>
          </p:nvPr>
        </p:nvSpPr>
        <p:spPr/>
        <p:txBody>
          <a:bodyPr/>
          <a:lstStyle/>
          <a:p>
            <a:r>
              <a:rPr lang="nl-NL" dirty="0"/>
              <a:t>Nu jij… </a:t>
            </a:r>
          </a:p>
        </p:txBody>
      </p:sp>
      <p:sp>
        <p:nvSpPr>
          <p:cNvPr id="3" name="Tijdelijke aanduiding voor inhoud 2">
            <a:extLst>
              <a:ext uri="{FF2B5EF4-FFF2-40B4-BE49-F238E27FC236}">
                <a16:creationId xmlns:a16="http://schemas.microsoft.com/office/drawing/2014/main" id="{BA95ABD0-D067-0621-A98A-DB31291A61C7}"/>
              </a:ext>
            </a:extLst>
          </p:cNvPr>
          <p:cNvSpPr>
            <a:spLocks noGrp="1"/>
          </p:cNvSpPr>
          <p:nvPr>
            <p:ph idx="1"/>
          </p:nvPr>
        </p:nvSpPr>
        <p:spPr/>
        <p:txBody>
          <a:bodyPr/>
          <a:lstStyle/>
          <a:p>
            <a:r>
              <a:rPr lang="nl-NL" dirty="0"/>
              <a:t>Schrijf minimaal een probleemscenario</a:t>
            </a:r>
          </a:p>
          <a:p>
            <a:r>
              <a:rPr lang="nl-NL" dirty="0"/>
              <a:t>15 minuten</a:t>
            </a:r>
          </a:p>
          <a:p>
            <a:r>
              <a:rPr lang="nl-NL" dirty="0"/>
              <a:t>Eerder klaar? Schrijf dan ook alvast het oplossingsscenario. </a:t>
            </a:r>
          </a:p>
        </p:txBody>
      </p:sp>
      <p:pic>
        <p:nvPicPr>
          <p:cNvPr id="2" name="Tijdelijke aanduiding voor inhoud 7">
            <a:extLst>
              <a:ext uri="{FF2B5EF4-FFF2-40B4-BE49-F238E27FC236}">
                <a16:creationId xmlns:a16="http://schemas.microsoft.com/office/drawing/2014/main" id="{B1B8045B-94E2-6EC8-A696-9FA192F54CA4}"/>
              </a:ext>
            </a:extLst>
          </p:cNvPr>
          <p:cNvPicPr>
            <a:picLocks noChangeAspect="1"/>
          </p:cNvPicPr>
          <p:nvPr/>
        </p:nvPicPr>
        <p:blipFill>
          <a:blip r:embed="rId2"/>
          <a:stretch>
            <a:fillRect/>
          </a:stretch>
        </p:blipFill>
        <p:spPr>
          <a:xfrm>
            <a:off x="7633229" y="1270000"/>
            <a:ext cx="3881437" cy="3881437"/>
          </a:xfrm>
          <a:prstGeom prst="rect">
            <a:avLst/>
          </a:prstGeom>
        </p:spPr>
      </p:pic>
      <p:pic>
        <p:nvPicPr>
          <p:cNvPr id="6" name="Afbeelding 5" descr="Afbeelding met persoon, computer, computer, nagel&#10;&#10;Automatisch gegenereerde beschrijving">
            <a:extLst>
              <a:ext uri="{FF2B5EF4-FFF2-40B4-BE49-F238E27FC236}">
                <a16:creationId xmlns:a16="http://schemas.microsoft.com/office/drawing/2014/main" id="{74CE5D30-61D6-7FC6-2F61-A066C67C0833}"/>
              </a:ext>
            </a:extLst>
          </p:cNvPr>
          <p:cNvPicPr>
            <a:picLocks noChangeAspect="1"/>
          </p:cNvPicPr>
          <p:nvPr/>
        </p:nvPicPr>
        <p:blipFill>
          <a:blip r:embed="rId3"/>
          <a:stretch>
            <a:fillRect/>
          </a:stretch>
        </p:blipFill>
        <p:spPr>
          <a:xfrm>
            <a:off x="8007947" y="1644718"/>
            <a:ext cx="3132000" cy="3132000"/>
          </a:xfrm>
          <a:prstGeom prst="rect">
            <a:avLst/>
          </a:prstGeom>
        </p:spPr>
      </p:pic>
    </p:spTree>
    <p:extLst>
      <p:ext uri="{BB962C8B-B14F-4D97-AF65-F5344CB8AC3E}">
        <p14:creationId xmlns:p14="http://schemas.microsoft.com/office/powerpoint/2010/main" val="3267474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1B4C125-1F2B-6D43-8ED0-7554BD4BD7D2}"/>
              </a:ext>
            </a:extLst>
          </p:cNvPr>
          <p:cNvSpPr>
            <a:spLocks noGrp="1"/>
          </p:cNvSpPr>
          <p:nvPr>
            <p:ph type="title"/>
          </p:nvPr>
        </p:nvSpPr>
        <p:spPr/>
        <p:txBody>
          <a:bodyPr/>
          <a:lstStyle/>
          <a:p>
            <a:r>
              <a:rPr lang="nl-NL" dirty="0"/>
              <a:t>Nu samen…  </a:t>
            </a:r>
          </a:p>
        </p:txBody>
      </p:sp>
      <p:sp>
        <p:nvSpPr>
          <p:cNvPr id="3" name="Tijdelijke aanduiding voor inhoud 2">
            <a:extLst>
              <a:ext uri="{FF2B5EF4-FFF2-40B4-BE49-F238E27FC236}">
                <a16:creationId xmlns:a16="http://schemas.microsoft.com/office/drawing/2014/main" id="{BA95ABD0-D067-0621-A98A-DB31291A61C7}"/>
              </a:ext>
            </a:extLst>
          </p:cNvPr>
          <p:cNvSpPr>
            <a:spLocks noGrp="1"/>
          </p:cNvSpPr>
          <p:nvPr>
            <p:ph idx="1"/>
          </p:nvPr>
        </p:nvSpPr>
        <p:spPr/>
        <p:txBody>
          <a:bodyPr/>
          <a:lstStyle/>
          <a:p>
            <a:r>
              <a:rPr lang="nl-NL" dirty="0"/>
              <a:t>Deel de scenario’s en geef elkaar feedback</a:t>
            </a:r>
          </a:p>
          <a:p>
            <a:r>
              <a:rPr lang="nl-NL" dirty="0"/>
              <a:t>Ga zitten op de stoel van potentiële klanten: </a:t>
            </a:r>
          </a:p>
          <a:p>
            <a:pPr marL="0" indent="0">
              <a:buNone/>
            </a:pPr>
            <a:r>
              <a:rPr lang="nl-NL" dirty="0"/>
              <a:t>	- Herkenning van </a:t>
            </a:r>
            <a:r>
              <a:rPr lang="nl-NL" u="sng" dirty="0"/>
              <a:t>hun</a:t>
            </a:r>
            <a:r>
              <a:rPr lang="nl-NL" dirty="0"/>
              <a:t> problemen en verlangens?</a:t>
            </a:r>
          </a:p>
          <a:p>
            <a:pPr marL="0" indent="0">
              <a:buNone/>
            </a:pPr>
            <a:r>
              <a:rPr lang="nl-NL" dirty="0"/>
              <a:t>	- Helder geschreven in verzorgde spreektaal?</a:t>
            </a:r>
          </a:p>
          <a:p>
            <a:r>
              <a:rPr lang="nl-NL" dirty="0"/>
              <a:t>15 minuten</a:t>
            </a:r>
          </a:p>
        </p:txBody>
      </p:sp>
      <p:pic>
        <p:nvPicPr>
          <p:cNvPr id="2" name="Tijdelijke aanduiding voor inhoud 7">
            <a:extLst>
              <a:ext uri="{FF2B5EF4-FFF2-40B4-BE49-F238E27FC236}">
                <a16:creationId xmlns:a16="http://schemas.microsoft.com/office/drawing/2014/main" id="{B1B8045B-94E2-6EC8-A696-9FA192F54CA4}"/>
              </a:ext>
            </a:extLst>
          </p:cNvPr>
          <p:cNvPicPr>
            <a:picLocks noChangeAspect="1"/>
          </p:cNvPicPr>
          <p:nvPr/>
        </p:nvPicPr>
        <p:blipFill>
          <a:blip r:embed="rId2"/>
          <a:stretch>
            <a:fillRect/>
          </a:stretch>
        </p:blipFill>
        <p:spPr>
          <a:xfrm>
            <a:off x="7633229" y="1270000"/>
            <a:ext cx="3881437" cy="3881437"/>
          </a:xfrm>
          <a:prstGeom prst="rect">
            <a:avLst/>
          </a:prstGeom>
        </p:spPr>
      </p:pic>
      <p:pic>
        <p:nvPicPr>
          <p:cNvPr id="6" name="Afbeelding 5" descr="Afbeelding met persoon, computer, computer, nagel&#10;&#10;Automatisch gegenereerde beschrijving">
            <a:extLst>
              <a:ext uri="{FF2B5EF4-FFF2-40B4-BE49-F238E27FC236}">
                <a16:creationId xmlns:a16="http://schemas.microsoft.com/office/drawing/2014/main" id="{74CE5D30-61D6-7FC6-2F61-A066C67C0833}"/>
              </a:ext>
            </a:extLst>
          </p:cNvPr>
          <p:cNvPicPr>
            <a:picLocks noChangeAspect="1"/>
          </p:cNvPicPr>
          <p:nvPr/>
        </p:nvPicPr>
        <p:blipFill>
          <a:blip r:embed="rId3"/>
          <a:stretch>
            <a:fillRect/>
          </a:stretch>
        </p:blipFill>
        <p:spPr>
          <a:xfrm>
            <a:off x="8007947" y="1644718"/>
            <a:ext cx="3132000" cy="3132000"/>
          </a:xfrm>
          <a:prstGeom prst="rect">
            <a:avLst/>
          </a:prstGeom>
        </p:spPr>
      </p:pic>
    </p:spTree>
    <p:extLst>
      <p:ext uri="{BB962C8B-B14F-4D97-AF65-F5344CB8AC3E}">
        <p14:creationId xmlns:p14="http://schemas.microsoft.com/office/powerpoint/2010/main" val="63738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B06E7-8287-9241-A062-1688DD6F5549}"/>
              </a:ext>
            </a:extLst>
          </p:cNvPr>
          <p:cNvSpPr>
            <a:spLocks noGrp="1"/>
          </p:cNvSpPr>
          <p:nvPr>
            <p:ph type="title"/>
          </p:nvPr>
        </p:nvSpPr>
        <p:spPr/>
        <p:txBody>
          <a:bodyPr/>
          <a:lstStyle/>
          <a:p>
            <a:r>
              <a:rPr lang="nl-NL" dirty="0"/>
              <a:t>Je wilt dit voorkomen: </a:t>
            </a:r>
          </a:p>
        </p:txBody>
      </p:sp>
      <p:pic>
        <p:nvPicPr>
          <p:cNvPr id="6" name="Tijdelijke aanduiding voor inhoud 5">
            <a:extLst>
              <a:ext uri="{FF2B5EF4-FFF2-40B4-BE49-F238E27FC236}">
                <a16:creationId xmlns:a16="http://schemas.microsoft.com/office/drawing/2014/main" id="{20225737-9960-B241-8A7C-1FC2A542191F}"/>
              </a:ext>
            </a:extLst>
          </p:cNvPr>
          <p:cNvPicPr>
            <a:picLocks noGrp="1" noChangeAspect="1"/>
          </p:cNvPicPr>
          <p:nvPr>
            <p:ph sz="half" idx="1"/>
          </p:nvPr>
        </p:nvPicPr>
        <p:blipFill>
          <a:blip r:embed="rId2"/>
          <a:stretch>
            <a:fillRect/>
          </a:stretch>
        </p:blipFill>
        <p:spPr>
          <a:xfrm>
            <a:off x="828675" y="2160588"/>
            <a:ext cx="3881437" cy="3881437"/>
          </a:xfrm>
        </p:spPr>
      </p:pic>
      <p:pic>
        <p:nvPicPr>
          <p:cNvPr id="8" name="Tijdelijke aanduiding voor inhoud 7">
            <a:extLst>
              <a:ext uri="{FF2B5EF4-FFF2-40B4-BE49-F238E27FC236}">
                <a16:creationId xmlns:a16="http://schemas.microsoft.com/office/drawing/2014/main" id="{D7CC9EFB-EBBE-4746-81AD-AE3F634C3B04}"/>
              </a:ext>
            </a:extLst>
          </p:cNvPr>
          <p:cNvPicPr>
            <a:picLocks noGrp="1" noChangeAspect="1"/>
          </p:cNvPicPr>
          <p:nvPr>
            <p:ph sz="half" idx="2"/>
          </p:nvPr>
        </p:nvPicPr>
        <p:blipFill>
          <a:blip r:embed="rId3"/>
          <a:stretch>
            <a:fillRect/>
          </a:stretch>
        </p:blipFill>
        <p:spPr>
          <a:xfrm>
            <a:off x="5241131" y="2160588"/>
            <a:ext cx="3881437" cy="3881437"/>
          </a:xfrm>
        </p:spPr>
      </p:pic>
    </p:spTree>
    <p:extLst>
      <p:ext uri="{BB962C8B-B14F-4D97-AF65-F5344CB8AC3E}">
        <p14:creationId xmlns:p14="http://schemas.microsoft.com/office/powerpoint/2010/main" val="76011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42C4557-2D25-4E43-9044-442819E19E8C}"/>
              </a:ext>
            </a:extLst>
          </p:cNvPr>
          <p:cNvSpPr>
            <a:spLocks noGrp="1"/>
          </p:cNvSpPr>
          <p:nvPr>
            <p:ph type="title"/>
          </p:nvPr>
        </p:nvSpPr>
        <p:spPr/>
        <p:txBody>
          <a:bodyPr/>
          <a:lstStyle/>
          <a:p>
            <a:r>
              <a:rPr lang="nl-NL" dirty="0"/>
              <a:t>Online heb je fracties van seconden om de vraag te beantwoorden: </a:t>
            </a:r>
          </a:p>
        </p:txBody>
      </p:sp>
      <p:pic>
        <p:nvPicPr>
          <p:cNvPr id="8" name="Tijdelijke aanduiding voor inhoud 7">
            <a:extLst>
              <a:ext uri="{FF2B5EF4-FFF2-40B4-BE49-F238E27FC236}">
                <a16:creationId xmlns:a16="http://schemas.microsoft.com/office/drawing/2014/main" id="{9891379A-9CAE-944D-B10B-B8380723649D}"/>
              </a:ext>
            </a:extLst>
          </p:cNvPr>
          <p:cNvPicPr>
            <a:picLocks noGrp="1" noChangeAspect="1"/>
          </p:cNvPicPr>
          <p:nvPr>
            <p:ph idx="1"/>
          </p:nvPr>
        </p:nvPicPr>
        <p:blipFill>
          <a:blip r:embed="rId2"/>
          <a:stretch>
            <a:fillRect/>
          </a:stretch>
        </p:blipFill>
        <p:spPr>
          <a:xfrm>
            <a:off x="3035300" y="2160588"/>
            <a:ext cx="3881437" cy="3881437"/>
          </a:xfrm>
        </p:spPr>
      </p:pic>
    </p:spTree>
    <p:extLst>
      <p:ext uri="{BB962C8B-B14F-4D97-AF65-F5344CB8AC3E}">
        <p14:creationId xmlns:p14="http://schemas.microsoft.com/office/powerpoint/2010/main" val="106796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B06E7-8287-9241-A062-1688DD6F5549}"/>
              </a:ext>
            </a:extLst>
          </p:cNvPr>
          <p:cNvSpPr>
            <a:spLocks noGrp="1"/>
          </p:cNvSpPr>
          <p:nvPr>
            <p:ph type="title"/>
          </p:nvPr>
        </p:nvSpPr>
        <p:spPr/>
        <p:txBody>
          <a:bodyPr/>
          <a:lstStyle/>
          <a:p>
            <a:r>
              <a:rPr lang="nl-NL" dirty="0"/>
              <a:t>Wat wél lekker werkt: </a:t>
            </a:r>
          </a:p>
        </p:txBody>
      </p:sp>
      <p:pic>
        <p:nvPicPr>
          <p:cNvPr id="6" name="Tijdelijke aanduiding voor inhoud 5">
            <a:extLst>
              <a:ext uri="{FF2B5EF4-FFF2-40B4-BE49-F238E27FC236}">
                <a16:creationId xmlns:a16="http://schemas.microsoft.com/office/drawing/2014/main" id="{8093899D-9DFF-8E48-95AA-4E66CBCF20F3}"/>
              </a:ext>
            </a:extLst>
          </p:cNvPr>
          <p:cNvPicPr>
            <a:picLocks noGrp="1" noChangeAspect="1"/>
          </p:cNvPicPr>
          <p:nvPr>
            <p:ph sz="half" idx="1"/>
          </p:nvPr>
        </p:nvPicPr>
        <p:blipFill>
          <a:blip r:embed="rId2"/>
          <a:stretch>
            <a:fillRect/>
          </a:stretch>
        </p:blipFill>
        <p:spPr>
          <a:xfrm>
            <a:off x="828675" y="2160588"/>
            <a:ext cx="3881437" cy="3881437"/>
          </a:xfrm>
        </p:spPr>
      </p:pic>
      <p:pic>
        <p:nvPicPr>
          <p:cNvPr id="8" name="Tijdelijke aanduiding voor inhoud 7">
            <a:extLst>
              <a:ext uri="{FF2B5EF4-FFF2-40B4-BE49-F238E27FC236}">
                <a16:creationId xmlns:a16="http://schemas.microsoft.com/office/drawing/2014/main" id="{6DB2BA65-D43A-D241-BE4C-3A0210E187E4}"/>
              </a:ext>
            </a:extLst>
          </p:cNvPr>
          <p:cNvPicPr>
            <a:picLocks noGrp="1" noChangeAspect="1"/>
          </p:cNvPicPr>
          <p:nvPr>
            <p:ph sz="half" idx="2"/>
          </p:nvPr>
        </p:nvPicPr>
        <p:blipFill>
          <a:blip r:embed="rId3"/>
          <a:stretch>
            <a:fillRect/>
          </a:stretch>
        </p:blipFill>
        <p:spPr>
          <a:xfrm>
            <a:off x="5241131" y="2160588"/>
            <a:ext cx="3881437" cy="3881437"/>
          </a:xfrm>
        </p:spPr>
      </p:pic>
    </p:spTree>
    <p:extLst>
      <p:ext uri="{BB962C8B-B14F-4D97-AF65-F5344CB8AC3E}">
        <p14:creationId xmlns:p14="http://schemas.microsoft.com/office/powerpoint/2010/main" val="350019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B06E7-8287-9241-A062-1688DD6F5549}"/>
              </a:ext>
            </a:extLst>
          </p:cNvPr>
          <p:cNvSpPr>
            <a:spLocks noGrp="1"/>
          </p:cNvSpPr>
          <p:nvPr>
            <p:ph type="title"/>
          </p:nvPr>
        </p:nvSpPr>
        <p:spPr/>
        <p:txBody>
          <a:bodyPr/>
          <a:lstStyle/>
          <a:p>
            <a:r>
              <a:rPr lang="nl-NL" dirty="0"/>
              <a:t>Wat ook lekker werkt: </a:t>
            </a:r>
          </a:p>
        </p:txBody>
      </p:sp>
      <p:pic>
        <p:nvPicPr>
          <p:cNvPr id="6" name="Tijdelijke aanduiding voor inhoud 5">
            <a:extLst>
              <a:ext uri="{FF2B5EF4-FFF2-40B4-BE49-F238E27FC236}">
                <a16:creationId xmlns:a16="http://schemas.microsoft.com/office/drawing/2014/main" id="{72E4A2C6-AA49-6D47-96F1-1EBC7D1B8FE7}"/>
              </a:ext>
            </a:extLst>
          </p:cNvPr>
          <p:cNvPicPr>
            <a:picLocks noGrp="1" noChangeAspect="1"/>
          </p:cNvPicPr>
          <p:nvPr>
            <p:ph sz="half" idx="1"/>
          </p:nvPr>
        </p:nvPicPr>
        <p:blipFill>
          <a:blip r:embed="rId2"/>
          <a:stretch>
            <a:fillRect/>
          </a:stretch>
        </p:blipFill>
        <p:spPr>
          <a:xfrm>
            <a:off x="828675" y="2160588"/>
            <a:ext cx="3881437" cy="3881437"/>
          </a:xfrm>
        </p:spPr>
      </p:pic>
      <p:pic>
        <p:nvPicPr>
          <p:cNvPr id="8" name="Tijdelijke aanduiding voor inhoud 7">
            <a:extLst>
              <a:ext uri="{FF2B5EF4-FFF2-40B4-BE49-F238E27FC236}">
                <a16:creationId xmlns:a16="http://schemas.microsoft.com/office/drawing/2014/main" id="{DA15EE51-79DB-244B-B787-FB12BDBAA9A2}"/>
              </a:ext>
            </a:extLst>
          </p:cNvPr>
          <p:cNvPicPr>
            <a:picLocks noGrp="1" noChangeAspect="1"/>
          </p:cNvPicPr>
          <p:nvPr>
            <p:ph sz="half" idx="2"/>
          </p:nvPr>
        </p:nvPicPr>
        <p:blipFill>
          <a:blip r:embed="rId3"/>
          <a:stretch>
            <a:fillRect/>
          </a:stretch>
        </p:blipFill>
        <p:spPr>
          <a:xfrm>
            <a:off x="5241131" y="2160588"/>
            <a:ext cx="3881437" cy="3881437"/>
          </a:xfrm>
        </p:spPr>
      </p:pic>
    </p:spTree>
    <p:extLst>
      <p:ext uri="{BB962C8B-B14F-4D97-AF65-F5344CB8AC3E}">
        <p14:creationId xmlns:p14="http://schemas.microsoft.com/office/powerpoint/2010/main" val="12539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42C4557-2D25-4E43-9044-442819E19E8C}"/>
              </a:ext>
            </a:extLst>
          </p:cNvPr>
          <p:cNvSpPr>
            <a:spLocks noGrp="1"/>
          </p:cNvSpPr>
          <p:nvPr>
            <p:ph type="title"/>
          </p:nvPr>
        </p:nvSpPr>
        <p:spPr/>
        <p:txBody>
          <a:bodyPr/>
          <a:lstStyle/>
          <a:p>
            <a:r>
              <a:rPr lang="nl-NL" dirty="0"/>
              <a:t>Oftewel: </a:t>
            </a:r>
          </a:p>
        </p:txBody>
      </p:sp>
      <p:pic>
        <p:nvPicPr>
          <p:cNvPr id="3" name="Tijdelijke aanduiding voor inhoud 2">
            <a:extLst>
              <a:ext uri="{FF2B5EF4-FFF2-40B4-BE49-F238E27FC236}">
                <a16:creationId xmlns:a16="http://schemas.microsoft.com/office/drawing/2014/main" id="{F7E9BEF9-DB95-8243-BDBB-44254DC1C5C9}"/>
              </a:ext>
            </a:extLst>
          </p:cNvPr>
          <p:cNvPicPr>
            <a:picLocks noGrp="1" noChangeAspect="1"/>
          </p:cNvPicPr>
          <p:nvPr>
            <p:ph idx="1"/>
          </p:nvPr>
        </p:nvPicPr>
        <p:blipFill>
          <a:blip r:embed="rId2"/>
          <a:stretch>
            <a:fillRect/>
          </a:stretch>
        </p:blipFill>
        <p:spPr>
          <a:xfrm>
            <a:off x="3035300" y="2160588"/>
            <a:ext cx="3881437" cy="3881437"/>
          </a:xfrm>
        </p:spPr>
      </p:pic>
    </p:spTree>
    <p:extLst>
      <p:ext uri="{BB962C8B-B14F-4D97-AF65-F5344CB8AC3E}">
        <p14:creationId xmlns:p14="http://schemas.microsoft.com/office/powerpoint/2010/main" val="194847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96AD26-DCC2-CF48-819E-FF0A3CFC5646}"/>
              </a:ext>
            </a:extLst>
          </p:cNvPr>
          <p:cNvSpPr>
            <a:spLocks noGrp="1"/>
          </p:cNvSpPr>
          <p:nvPr>
            <p:ph type="title"/>
          </p:nvPr>
        </p:nvSpPr>
        <p:spPr/>
        <p:txBody>
          <a:bodyPr/>
          <a:lstStyle/>
          <a:p>
            <a:r>
              <a:rPr lang="nl-NL" dirty="0"/>
              <a:t>Scenario’s helpen daarbij! </a:t>
            </a:r>
          </a:p>
        </p:txBody>
      </p:sp>
      <p:pic>
        <p:nvPicPr>
          <p:cNvPr id="17" name="Tijdelijke aanduiding voor inhoud 16">
            <a:extLst>
              <a:ext uri="{FF2B5EF4-FFF2-40B4-BE49-F238E27FC236}">
                <a16:creationId xmlns:a16="http://schemas.microsoft.com/office/drawing/2014/main" id="{FAD79612-3A9C-6847-9418-819861D16F7E}"/>
              </a:ext>
            </a:extLst>
          </p:cNvPr>
          <p:cNvPicPr>
            <a:picLocks noGrp="1" noChangeAspect="1"/>
          </p:cNvPicPr>
          <p:nvPr>
            <p:ph sz="half" idx="1"/>
          </p:nvPr>
        </p:nvPicPr>
        <p:blipFill>
          <a:blip r:embed="rId2"/>
          <a:stretch>
            <a:fillRect/>
          </a:stretch>
        </p:blipFill>
        <p:spPr>
          <a:xfrm>
            <a:off x="828675" y="2160588"/>
            <a:ext cx="3881437" cy="3881437"/>
          </a:xfrm>
        </p:spPr>
      </p:pic>
      <p:pic>
        <p:nvPicPr>
          <p:cNvPr id="13" name="Tijdelijke aanduiding voor inhoud 12">
            <a:extLst>
              <a:ext uri="{FF2B5EF4-FFF2-40B4-BE49-F238E27FC236}">
                <a16:creationId xmlns:a16="http://schemas.microsoft.com/office/drawing/2014/main" id="{C56F68B0-8542-2F4A-A607-144889D2BB61}"/>
              </a:ext>
            </a:extLst>
          </p:cNvPr>
          <p:cNvPicPr>
            <a:picLocks noGrp="1" noChangeAspect="1"/>
          </p:cNvPicPr>
          <p:nvPr>
            <p:ph sz="half" idx="2"/>
          </p:nvPr>
        </p:nvPicPr>
        <p:blipFill>
          <a:blip r:embed="rId3"/>
          <a:stretch>
            <a:fillRect/>
          </a:stretch>
        </p:blipFill>
        <p:spPr>
          <a:xfrm>
            <a:off x="5241131" y="2160588"/>
            <a:ext cx="3881437" cy="3881437"/>
          </a:xfrm>
        </p:spPr>
      </p:pic>
      <p:sp>
        <p:nvSpPr>
          <p:cNvPr id="6" name="Tekstvak 5">
            <a:extLst>
              <a:ext uri="{FF2B5EF4-FFF2-40B4-BE49-F238E27FC236}">
                <a16:creationId xmlns:a16="http://schemas.microsoft.com/office/drawing/2014/main" id="{1C22B74D-9C5F-AB4B-B18B-E6786141514C}"/>
              </a:ext>
            </a:extLst>
          </p:cNvPr>
          <p:cNvSpPr txBox="1"/>
          <p:nvPr/>
        </p:nvSpPr>
        <p:spPr>
          <a:xfrm>
            <a:off x="1314451" y="1676163"/>
            <a:ext cx="2272289" cy="369332"/>
          </a:xfrm>
          <a:prstGeom prst="rect">
            <a:avLst/>
          </a:prstGeom>
          <a:noFill/>
        </p:spPr>
        <p:txBody>
          <a:bodyPr wrap="none" rtlCol="0">
            <a:spAutoFit/>
          </a:bodyPr>
          <a:lstStyle/>
          <a:p>
            <a:r>
              <a:rPr lang="nl-NL" dirty="0" err="1"/>
              <a:t>Probleemscenarios’s</a:t>
            </a:r>
            <a:endParaRPr lang="nl-NL" dirty="0"/>
          </a:p>
        </p:txBody>
      </p:sp>
      <p:sp>
        <p:nvSpPr>
          <p:cNvPr id="7" name="Tekstvak 6">
            <a:extLst>
              <a:ext uri="{FF2B5EF4-FFF2-40B4-BE49-F238E27FC236}">
                <a16:creationId xmlns:a16="http://schemas.microsoft.com/office/drawing/2014/main" id="{1AA9F449-D6C2-B242-AE1D-8E1F44AABA90}"/>
              </a:ext>
            </a:extLst>
          </p:cNvPr>
          <p:cNvSpPr txBox="1"/>
          <p:nvPr/>
        </p:nvSpPr>
        <p:spPr>
          <a:xfrm>
            <a:off x="5210176" y="1676163"/>
            <a:ext cx="3633110" cy="369332"/>
          </a:xfrm>
          <a:prstGeom prst="rect">
            <a:avLst/>
          </a:prstGeom>
          <a:noFill/>
        </p:spPr>
        <p:txBody>
          <a:bodyPr wrap="none" rtlCol="0">
            <a:spAutoFit/>
          </a:bodyPr>
          <a:lstStyle/>
          <a:p>
            <a:r>
              <a:rPr lang="nl-NL" dirty="0"/>
              <a:t>Resultaat- of oplossingsscenario’s</a:t>
            </a:r>
          </a:p>
        </p:txBody>
      </p:sp>
    </p:spTree>
    <p:extLst>
      <p:ext uri="{BB962C8B-B14F-4D97-AF65-F5344CB8AC3E}">
        <p14:creationId xmlns:p14="http://schemas.microsoft.com/office/powerpoint/2010/main" val="330215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4EF861-6A0D-BD47-B526-C5F62940F9B9}"/>
              </a:ext>
            </a:extLst>
          </p:cNvPr>
          <p:cNvSpPr>
            <a:spLocks noGrp="1"/>
          </p:cNvSpPr>
          <p:nvPr>
            <p:ph type="title"/>
          </p:nvPr>
        </p:nvSpPr>
        <p:spPr/>
        <p:txBody>
          <a:bodyPr/>
          <a:lstStyle/>
          <a:p>
            <a:r>
              <a:rPr lang="nl-NL" dirty="0"/>
              <a:t>Hoe? </a:t>
            </a:r>
          </a:p>
        </p:txBody>
      </p:sp>
      <p:pic>
        <p:nvPicPr>
          <p:cNvPr id="11" name="Tijdelijke aanduiding voor inhoud 10">
            <a:extLst>
              <a:ext uri="{FF2B5EF4-FFF2-40B4-BE49-F238E27FC236}">
                <a16:creationId xmlns:a16="http://schemas.microsoft.com/office/drawing/2014/main" id="{86EBA688-3C3E-C442-A8E9-5AE47BE0421D}"/>
              </a:ext>
            </a:extLst>
          </p:cNvPr>
          <p:cNvPicPr>
            <a:picLocks noGrp="1" noChangeAspect="1"/>
          </p:cNvPicPr>
          <p:nvPr>
            <p:ph sz="half" idx="1"/>
          </p:nvPr>
        </p:nvPicPr>
        <p:blipFill>
          <a:blip r:embed="rId2"/>
          <a:stretch>
            <a:fillRect/>
          </a:stretch>
        </p:blipFill>
        <p:spPr>
          <a:xfrm>
            <a:off x="828675" y="2160588"/>
            <a:ext cx="3881437" cy="3881437"/>
          </a:xfrm>
        </p:spPr>
      </p:pic>
      <p:pic>
        <p:nvPicPr>
          <p:cNvPr id="15" name="Tijdelijke aanduiding voor inhoud 14">
            <a:extLst>
              <a:ext uri="{FF2B5EF4-FFF2-40B4-BE49-F238E27FC236}">
                <a16:creationId xmlns:a16="http://schemas.microsoft.com/office/drawing/2014/main" id="{51C10617-D664-3341-BE20-3F86CB08DC24}"/>
              </a:ext>
            </a:extLst>
          </p:cNvPr>
          <p:cNvPicPr>
            <a:picLocks noGrp="1" noChangeAspect="1"/>
          </p:cNvPicPr>
          <p:nvPr>
            <p:ph sz="half" idx="2"/>
          </p:nvPr>
        </p:nvPicPr>
        <p:blipFill>
          <a:blip r:embed="rId3"/>
          <a:stretch>
            <a:fillRect/>
          </a:stretch>
        </p:blipFill>
        <p:spPr>
          <a:xfrm>
            <a:off x="5241131" y="2160588"/>
            <a:ext cx="3881437" cy="3881437"/>
          </a:xfrm>
        </p:spPr>
      </p:pic>
    </p:spTree>
    <p:extLst>
      <p:ext uri="{BB962C8B-B14F-4D97-AF65-F5344CB8AC3E}">
        <p14:creationId xmlns:p14="http://schemas.microsoft.com/office/powerpoint/2010/main" val="130339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1268</TotalTime>
  <Words>828</Words>
  <Application>Microsoft Macintosh PowerPoint</Application>
  <PresentationFormat>Breedbeeld</PresentationFormat>
  <Paragraphs>56</Paragraphs>
  <Slides>26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Trebuchet MS</vt:lpstr>
      <vt:lpstr>Wingdings 3</vt:lpstr>
      <vt:lpstr>Facet</vt:lpstr>
      <vt:lpstr>Masterclass Scenario’s</vt:lpstr>
      <vt:lpstr>Waarom belangrijk?</vt:lpstr>
      <vt:lpstr>Je wilt dit voorkomen: </vt:lpstr>
      <vt:lpstr>Online heb je fracties van seconden om de vraag te beantwoorden: </vt:lpstr>
      <vt:lpstr>Wat wél lekker werkt: </vt:lpstr>
      <vt:lpstr>Wat ook lekker werkt: </vt:lpstr>
      <vt:lpstr>Oftewel: </vt:lpstr>
      <vt:lpstr>Scenario’s helpen daarbij! </vt:lpstr>
      <vt:lpstr>Hoe? </vt:lpstr>
      <vt:lpstr>Start met de problemen</vt:lpstr>
      <vt:lpstr>Daarna hetzelfde proces voor de verlangens/oplossingen/resultaten</vt:lpstr>
      <vt:lpstr>Probleem &amp; oplossing/resultaat spiegelen elkaar bij voorkeur</vt:lpstr>
      <vt:lpstr>Wat je er daarna mee kunt</vt:lpstr>
      <vt:lpstr>En… </vt:lpstr>
      <vt:lpstr>Voorbeeld</vt:lpstr>
      <vt:lpstr>Voorbeeld Alle Dagen Pauze</vt:lpstr>
      <vt:lpstr>Voorbeeld Ondernemersspel</vt:lpstr>
      <vt:lpstr>Voorbeeld Ondernemersspel</vt:lpstr>
      <vt:lpstr>Voorbeeld combi Probleem-Oplossing</vt:lpstr>
      <vt:lpstr>Dit liever niet ;-) </vt:lpstr>
      <vt:lpstr>Of dit….</vt:lpstr>
      <vt:lpstr>Aandachtspunt: </vt:lpstr>
      <vt:lpstr>Aandachtspunt: </vt:lpstr>
      <vt:lpstr>Vragen? </vt:lpstr>
      <vt:lpstr>Nu jij… </vt:lpstr>
      <vt:lpstr>Nu samen…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Masterclass Scenario’s</dc:title>
  <dc:creator>Linda Spaanbroek</dc:creator>
  <cp:lastModifiedBy>Linda Spaanbroek</cp:lastModifiedBy>
  <cp:revision>18</cp:revision>
  <dcterms:created xsi:type="dcterms:W3CDTF">2024-03-29T16:11:10Z</dcterms:created>
  <dcterms:modified xsi:type="dcterms:W3CDTF">2024-04-15T05:59:26Z</dcterms:modified>
</cp:coreProperties>
</file>